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9"/>
  </p:notesMasterIdLst>
  <p:handoutMasterIdLst>
    <p:handoutMasterId r:id="rId20"/>
  </p:handoutMasterIdLst>
  <p:sldIdLst>
    <p:sldId id="257" r:id="rId3"/>
    <p:sldId id="258" r:id="rId4"/>
    <p:sldId id="278" r:id="rId5"/>
    <p:sldId id="269" r:id="rId6"/>
    <p:sldId id="264" r:id="rId7"/>
    <p:sldId id="274" r:id="rId8"/>
    <p:sldId id="276" r:id="rId9"/>
    <p:sldId id="266" r:id="rId10"/>
    <p:sldId id="267" r:id="rId11"/>
    <p:sldId id="268" r:id="rId12"/>
    <p:sldId id="279" r:id="rId13"/>
    <p:sldId id="270" r:id="rId14"/>
    <p:sldId id="280" r:id="rId15"/>
    <p:sldId id="281" r:id="rId16"/>
    <p:sldId id="28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12/16/2014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12/16/2014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12/16/2014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12/16/2014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12/16/2014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12/16/2014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12/16/2014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этики в управленческом консалтинге в условиях Кыргызстана</a:t>
            </a:r>
          </a:p>
          <a:p>
            <a:endParaRPr lang="ru-RU" dirty="0"/>
          </a:p>
          <a:p>
            <a:r>
              <a:rPr lang="ru-RU" dirty="0" smtClean="0"/>
              <a:t>Артур Алиев, СМС (2010-2013)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Текущий клиент просит консультанта предоставить продукты по завершенным проектам других клиентов</a:t>
            </a:r>
          </a:p>
          <a:p>
            <a:endParaRPr lang="ru-RU" dirty="0"/>
          </a:p>
          <a:p>
            <a:r>
              <a:rPr lang="ru-RU" dirty="0" smtClean="0"/>
              <a:t>Консультант… (что происходит именно сейчас?)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Мини-кейсы – опыт в </a:t>
            </a:r>
            <a:r>
              <a:rPr lang="ru-RU" dirty="0" err="1" smtClean="0"/>
              <a:t>КР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Особенности в </a:t>
            </a:r>
            <a:r>
              <a:rPr lang="ru-RU" sz="6000" dirty="0" err="1" smtClean="0"/>
              <a:t>КР</a:t>
            </a:r>
            <a:endParaRPr lang="ru-RU" sz="6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99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Есть ли этика в консалтинге в Кыргызстане?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Есть ли этика в управленческом консалтинге?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Соответствует ли она международным стандартам?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в консалтинге в </a:t>
            </a:r>
            <a:r>
              <a:rPr lang="ru-RU" dirty="0" err="1" smtClean="0"/>
              <a:t>КР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6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Культура, менталитет</a:t>
            </a:r>
          </a:p>
          <a:p>
            <a:pPr lvl="0"/>
            <a:r>
              <a:rPr lang="ru-RU" dirty="0" smtClean="0"/>
              <a:t>Местные принципы ведения бизнеса </a:t>
            </a:r>
            <a:endParaRPr lang="ru-RU" dirty="0" smtClean="0"/>
          </a:p>
          <a:p>
            <a:pPr lvl="0"/>
            <a:r>
              <a:rPr lang="ru-RU" dirty="0" smtClean="0"/>
              <a:t>Окружающая среда</a:t>
            </a:r>
            <a:endParaRPr lang="ru-RU" dirty="0" smtClean="0"/>
          </a:p>
          <a:p>
            <a:pPr lvl="0"/>
            <a:r>
              <a:rPr lang="ru-RU" dirty="0" smtClean="0"/>
              <a:t>Лидерство, элита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Отсутствие регулятора</a:t>
            </a:r>
          </a:p>
          <a:p>
            <a:pPr lvl="0"/>
            <a:r>
              <a:rPr lang="ru-RU" dirty="0" smtClean="0"/>
              <a:t>Системы «Вознаграждения и наказания»</a:t>
            </a:r>
            <a:endParaRPr lang="ru-RU" dirty="0"/>
          </a:p>
          <a:p>
            <a:pPr lvl="0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почему не так?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4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Адаптировать кодекс под реалии </a:t>
            </a:r>
            <a:r>
              <a:rPr lang="ru-RU" dirty="0" err="1" smtClean="0"/>
              <a:t>КР</a:t>
            </a:r>
            <a:r>
              <a:rPr lang="ru-RU" dirty="0" smtClean="0"/>
              <a:t> – сократить количество, оставить базовые и согласованные всеми участниками принципы</a:t>
            </a:r>
          </a:p>
          <a:p>
            <a:pPr lvl="0"/>
            <a:r>
              <a:rPr lang="ru-RU" dirty="0" smtClean="0"/>
              <a:t>Лидерство местных крупных консалтинговых компаний!</a:t>
            </a:r>
          </a:p>
          <a:p>
            <a:pPr lvl="0"/>
            <a:r>
              <a:rPr lang="ru-RU" dirty="0" smtClean="0"/>
              <a:t>Лидерство местных крупных клиентов!</a:t>
            </a:r>
          </a:p>
          <a:p>
            <a:pPr lvl="0"/>
            <a:r>
              <a:rPr lang="ru-RU" dirty="0" smtClean="0"/>
              <a:t>Публичность, постоянство и практика!</a:t>
            </a:r>
          </a:p>
          <a:p>
            <a:pPr lvl="0"/>
            <a:r>
              <a:rPr lang="ru-RU" dirty="0" smtClean="0"/>
              <a:t>И…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</a:t>
            </a:r>
            <a:r>
              <a:rPr lang="ru-RU" dirty="0" smtClean="0"/>
              <a:t>перспективы / решения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		</a:t>
            </a:r>
            <a:r>
              <a:rPr lang="ru-RU" b="1" dirty="0" smtClean="0"/>
              <a:t>Позитив!</a:t>
            </a:r>
            <a:r>
              <a:rPr lang="ru-RU" b="1" dirty="0"/>
              <a:t>	</a:t>
            </a:r>
            <a:r>
              <a:rPr lang="ru-RU" b="1" dirty="0" smtClean="0"/>
              <a:t>			Команда!</a:t>
            </a:r>
            <a:endParaRPr lang="ru-RU" b="1" dirty="0"/>
          </a:p>
          <a:p>
            <a:pPr lvl="0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</a:t>
            </a:r>
            <a:r>
              <a:rPr lang="ru-RU" dirty="0" smtClean="0"/>
              <a:t>перспективы / решения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723" y="2850777"/>
            <a:ext cx="3793864" cy="28453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636" y="2850777"/>
            <a:ext cx="3793864" cy="284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Артур Алиев</a:t>
            </a:r>
          </a:p>
          <a:p>
            <a:r>
              <a:rPr lang="ru-RU" dirty="0" smtClean="0"/>
              <a:t>Этика в консалтинге в </a:t>
            </a:r>
            <a:r>
              <a:rPr lang="ru-RU" dirty="0" err="1" smtClean="0"/>
              <a:t>КР</a:t>
            </a:r>
            <a:endParaRPr lang="ru-RU" dirty="0" smtClean="0"/>
          </a:p>
          <a:p>
            <a:r>
              <a:rPr lang="ru-RU" dirty="0" smtClean="0"/>
              <a:t>17.12.2014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 Вопросы?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8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Рассмотрение различных этических вопросов в управленческом консалтинге в </a:t>
            </a:r>
            <a:r>
              <a:rPr lang="ru-RU" dirty="0" err="1" smtClean="0"/>
              <a:t>КР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Философский взгляд на тему с точки зрения местного менталитета и международных профессиональных стандартов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чем тема?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Понятие</a:t>
            </a:r>
            <a:endParaRPr lang="ru-RU" sz="6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64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b="1" dirty="0" smtClean="0"/>
          </a:p>
          <a:p>
            <a:pPr lvl="0"/>
            <a:r>
              <a:rPr lang="ru-RU" b="1" dirty="0" err="1" smtClean="0"/>
              <a:t>Э́тика</a:t>
            </a:r>
            <a:r>
              <a:rPr lang="ru-RU" dirty="0"/>
              <a:t> </a:t>
            </a:r>
            <a:r>
              <a:rPr lang="ru-RU" dirty="0" smtClean="0"/>
              <a:t>- греч. «нрав, обычай». 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Система </a:t>
            </a:r>
            <a:r>
              <a:rPr lang="ru-RU" dirty="0"/>
              <a:t>моральных и нравственных норм определённой социальной </a:t>
            </a:r>
            <a:r>
              <a:rPr lang="ru-RU" dirty="0" smtClean="0"/>
              <a:t>группы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Принципы поведения, ценности и критерии оценки «хорошо / плохо»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что такое?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7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b="1" dirty="0" smtClean="0"/>
          </a:p>
          <a:p>
            <a:pPr lvl="0"/>
            <a:r>
              <a:rPr lang="ru-RU" dirty="0" smtClean="0"/>
              <a:t>Неотъемлемая и очень важная составляющая в поведении профессионала в любой области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Это </a:t>
            </a:r>
            <a:r>
              <a:rPr lang="ru-RU" smtClean="0"/>
              <a:t>восприятие другими (а не вами) </a:t>
            </a:r>
            <a:r>
              <a:rPr lang="ru-RU" dirty="0" smtClean="0"/>
              <a:t>вашего (и всех ваших коллег) поведения!</a:t>
            </a:r>
          </a:p>
          <a:p>
            <a:pPr lvl="0"/>
            <a:endParaRPr lang="ru-RU" dirty="0"/>
          </a:p>
          <a:p>
            <a:r>
              <a:rPr lang="ru-RU" dirty="0"/>
              <a:t>Нельзя прости пройти экзамен и сдать тест. Необходимо время (годы) и постоянная </a:t>
            </a:r>
            <a:r>
              <a:rPr lang="ru-RU" dirty="0" smtClean="0"/>
              <a:t>практика!</a:t>
            </a:r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профессионализм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1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b="1" dirty="0" smtClean="0"/>
          </a:p>
          <a:p>
            <a:pPr lvl="0"/>
            <a:r>
              <a:rPr lang="ru-RU" dirty="0"/>
              <a:t>Кодекс этики </a:t>
            </a:r>
            <a:r>
              <a:rPr lang="ru-RU" dirty="0" err="1"/>
              <a:t>ИКМ</a:t>
            </a:r>
            <a:r>
              <a:rPr lang="ru-RU" dirty="0"/>
              <a:t> </a:t>
            </a:r>
            <a:r>
              <a:rPr lang="ru-RU" dirty="0" err="1"/>
              <a:t>КР</a:t>
            </a:r>
            <a:r>
              <a:rPr lang="ru-RU" dirty="0"/>
              <a:t> – принятые членами </a:t>
            </a:r>
            <a:r>
              <a:rPr lang="ru-RU" dirty="0" err="1"/>
              <a:t>ИКМ</a:t>
            </a:r>
            <a:r>
              <a:rPr lang="ru-RU" dirty="0"/>
              <a:t> </a:t>
            </a:r>
            <a:r>
              <a:rPr lang="ru-RU" dirty="0" err="1"/>
              <a:t>КР</a:t>
            </a:r>
            <a:r>
              <a:rPr lang="ru-RU" dirty="0"/>
              <a:t> моральные и нравственные нормы поведения в отношении клиента, бизнеса, общества и профессии</a:t>
            </a:r>
            <a:endParaRPr lang="en-US" dirty="0"/>
          </a:p>
          <a:p>
            <a:pPr lvl="0"/>
            <a:endParaRPr lang="ru-RU" dirty="0"/>
          </a:p>
          <a:p>
            <a:pPr lvl="0"/>
            <a:r>
              <a:rPr lang="ru-RU" dirty="0" smtClean="0"/>
              <a:t>На базе </a:t>
            </a:r>
            <a:r>
              <a:rPr lang="ru-RU" dirty="0" smtClean="0"/>
              <a:t>обязательных минимальных </a:t>
            </a:r>
            <a:r>
              <a:rPr lang="ru-RU" dirty="0" smtClean="0"/>
              <a:t>стандартов </a:t>
            </a:r>
            <a:r>
              <a:rPr lang="en-US" dirty="0" err="1" smtClean="0"/>
              <a:t>ICMCI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CMC </a:t>
            </a:r>
            <a:r>
              <a:rPr lang="en-US" dirty="0" smtClean="0"/>
              <a:t>Canada</a:t>
            </a:r>
            <a:r>
              <a:rPr lang="ru-RU" dirty="0" smtClean="0"/>
              <a:t> (2010 г.)</a:t>
            </a:r>
          </a:p>
          <a:p>
            <a:pPr lvl="0"/>
            <a:endParaRPr lang="ru-RU" dirty="0"/>
          </a:p>
          <a:p>
            <a:pPr lvl="0"/>
            <a:r>
              <a:rPr lang="en-US" dirty="0" err="1" smtClean="0"/>
              <a:t>ICMCI</a:t>
            </a:r>
            <a:r>
              <a:rPr lang="en-US" dirty="0" smtClean="0"/>
              <a:t> – 50 </a:t>
            </a:r>
            <a:r>
              <a:rPr lang="ru-RU" dirty="0" smtClean="0"/>
              <a:t>ассоциаций, 85% </a:t>
            </a:r>
            <a:r>
              <a:rPr lang="ru-RU" dirty="0"/>
              <a:t>всех консультантов в мире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Этика – стандарты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1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Вы знаете?</a:t>
            </a:r>
            <a:endParaRPr lang="ru-RU" sz="6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Кодекс этики </a:t>
            </a:r>
            <a:r>
              <a:rPr lang="ru-RU" dirty="0" err="1" smtClean="0"/>
              <a:t>ИКМ</a:t>
            </a:r>
            <a:r>
              <a:rPr lang="ru-RU" dirty="0" smtClean="0"/>
              <a:t> </a:t>
            </a:r>
            <a:r>
              <a:rPr lang="ru-RU" dirty="0" err="1" smtClean="0"/>
              <a:t>КР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53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Консультант предлагает приобрести (за вознаграждение) отчет подготовленного для другого клиента</a:t>
            </a:r>
          </a:p>
          <a:p>
            <a:endParaRPr lang="ru-RU" dirty="0"/>
          </a:p>
          <a:p>
            <a:r>
              <a:rPr lang="ru-RU" dirty="0" smtClean="0"/>
              <a:t>Консультант завышает уровень своей компетенции и экспертизы, и ставки при продаже своих услуг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Мини-кейсы – опыт в </a:t>
            </a:r>
            <a:r>
              <a:rPr lang="ru-RU" dirty="0" err="1" smtClean="0"/>
              <a:t>КР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Консультант участвует в тендере, включив в заявку резюме экспертов, без их уведомления и разрешения </a:t>
            </a:r>
            <a:r>
              <a:rPr lang="en-US" dirty="0" smtClean="0"/>
              <a:t>[</a:t>
            </a:r>
            <a:r>
              <a:rPr lang="ru-RU" dirty="0" smtClean="0"/>
              <a:t>*</a:t>
            </a:r>
            <a:r>
              <a:rPr lang="en-US" dirty="0" smtClean="0"/>
              <a:t>]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Консультант свободно использует в своей работе интеллектуальные продукты других консультантов</a:t>
            </a:r>
            <a:r>
              <a:rPr lang="en-US" dirty="0" smtClean="0"/>
              <a:t> </a:t>
            </a:r>
            <a:r>
              <a:rPr lang="en-US" dirty="0" smtClean="0"/>
              <a:t>[*]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Мини-кейсы – опыт в </a:t>
            </a:r>
            <a:r>
              <a:rPr lang="ru-RU" dirty="0" err="1" smtClean="0"/>
              <a:t>КР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1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360</Words>
  <Application>Microsoft Office PowerPoint</Application>
  <PresentationFormat>Widescreen</PresentationFormat>
  <Paragraphs>79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Times New Roman</vt:lpstr>
      <vt:lpstr>Wingdings</vt:lpstr>
      <vt:lpstr>Presentation level design</vt:lpstr>
      <vt:lpstr>Этика</vt:lpstr>
      <vt:lpstr>О чем тема?</vt:lpstr>
      <vt:lpstr>Этика</vt:lpstr>
      <vt:lpstr>Этика – что такое?</vt:lpstr>
      <vt:lpstr>Этика – профессионализм</vt:lpstr>
      <vt:lpstr>Этика – стандарты</vt:lpstr>
      <vt:lpstr>Кодекс этики ИКМ КР</vt:lpstr>
      <vt:lpstr>Мини-кейсы – опыт в КР</vt:lpstr>
      <vt:lpstr>Мини-кейсы – опыт в КР</vt:lpstr>
      <vt:lpstr>Мини-кейсы – опыт в КР</vt:lpstr>
      <vt:lpstr>Этика</vt:lpstr>
      <vt:lpstr>Этика – в консалтинге в КР</vt:lpstr>
      <vt:lpstr>Этика – почему не так?</vt:lpstr>
      <vt:lpstr>Этика – перспективы / решения</vt:lpstr>
      <vt:lpstr>Этика – перспективы / решения</vt:lpstr>
      <vt:lpstr>Спасибо! Вопросы?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2014-12-16T17:25:43Z</dcterms:created>
  <dcterms:modified xsi:type="dcterms:W3CDTF">2014-12-16T19:22:24Z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